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51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97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18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9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89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6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47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4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2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3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32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CA0AD-852E-46D0-9B20-ABA8A7E6F2C2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C796B-6196-49F4-B20F-BDD36039F0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5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7164" y="397164"/>
            <a:ext cx="11397672" cy="6031346"/>
          </a:xfrm>
          <a:prstGeom prst="rect">
            <a:avLst/>
          </a:prstGeom>
          <a:solidFill>
            <a:srgbClr val="75D0DF"/>
          </a:solidFill>
          <a:ln>
            <a:solidFill>
              <a:srgbClr val="75D0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77091" y="3029527"/>
            <a:ext cx="11397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for Adult Protection Committee</a:t>
            </a:r>
            <a:endParaRPr lang="en-GB" sz="4800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091" y="4941454"/>
            <a:ext cx="1139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Emma Guthrie</a:t>
            </a:r>
            <a:endParaRPr lang="en-GB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502" y="1679114"/>
            <a:ext cx="1800261" cy="100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"/>
    </mc:Choice>
    <mc:Fallback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/>
          <a:stretch/>
        </p:blipFill>
        <p:spPr>
          <a:xfrm>
            <a:off x="0" y="4368800"/>
            <a:ext cx="12192000" cy="248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0" b="34630"/>
          <a:stretch/>
        </p:blipFill>
        <p:spPr>
          <a:xfrm>
            <a:off x="0" y="2425700"/>
            <a:ext cx="121920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1"/>
          <a:stretch/>
        </p:blipFill>
        <p:spPr>
          <a:xfrm>
            <a:off x="0" y="0"/>
            <a:ext cx="12192000" cy="22987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49" end="36202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962" y="385906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05808" y="1837452"/>
            <a:ext cx="152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5808" y="3859570"/>
            <a:ext cx="152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05808" y="5697022"/>
            <a:ext cx="1520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950"/>
    </mc:Choice>
    <mc:Fallback xmlns="">
      <p:transition advTm="3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d a little bit of body tex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9" b="34315"/>
          <a:stretch/>
        </p:blipFill>
        <p:spPr bwMode="auto">
          <a:xfrm>
            <a:off x="2578100" y="5054600"/>
            <a:ext cx="7365062" cy="1828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Add a little bit of body tex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3" b="51882"/>
          <a:stretch/>
        </p:blipFill>
        <p:spPr bwMode="auto">
          <a:xfrm>
            <a:off x="2578100" y="3403600"/>
            <a:ext cx="7365062" cy="1638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Add a little bit of body tex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b="65578"/>
          <a:stretch/>
        </p:blipFill>
        <p:spPr bwMode="auto">
          <a:xfrm>
            <a:off x="2578100" y="1955800"/>
            <a:ext cx="7365062" cy="165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dd a little bit of body tex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3"/>
          <a:stretch/>
        </p:blipFill>
        <p:spPr bwMode="auto">
          <a:xfrm>
            <a:off x="2578100" y="0"/>
            <a:ext cx="7365062" cy="196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15025" y="1543050"/>
            <a:ext cx="18796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873750" y="3111622"/>
            <a:ext cx="18796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15025" y="4573610"/>
            <a:ext cx="18796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0" name="Rectangle 19"/>
          <p:cNvSpPr/>
          <p:nvPr/>
        </p:nvSpPr>
        <p:spPr>
          <a:xfrm>
            <a:off x="5978048" y="6137881"/>
            <a:ext cx="187960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898" end="1260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962" y="38590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2400" y="1492732"/>
            <a:ext cx="2497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 – 24 Years - 14%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8667" y="3055040"/>
            <a:ext cx="231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40 – 64 Years - 43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8733" y="4599494"/>
            <a:ext cx="3471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65 – 79 Years - 14%</a:t>
            </a:r>
          </a:p>
          <a:p>
            <a:pPr algn="r"/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3400" y="6137881"/>
            <a:ext cx="211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 – 84 Years - 29%</a:t>
            </a:r>
          </a:p>
          <a:p>
            <a:pPr algn="r"/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7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940"/>
    </mc:Choice>
    <mc:Fallback xmlns="">
      <p:transition advTm="3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670.1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64100" y="1913467"/>
            <a:ext cx="2451100" cy="2451100"/>
          </a:xfrm>
          <a:prstGeom prst="ellipse">
            <a:avLst/>
          </a:prstGeom>
          <a:solidFill>
            <a:srgbClr val="C2E6F9"/>
          </a:solidFill>
          <a:ln>
            <a:solidFill>
              <a:srgbClr val="C2E6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303982" y="2877407"/>
            <a:ext cx="215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NEGLECT AND</a:t>
            </a:r>
          </a:p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SELF NEGLECT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00"/>
    </mc:Choice>
    <mc:Fallback xmlns="">
      <p:transition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1" t="22695" r="12873" b="21702"/>
          <a:stretch/>
        </p:blipFill>
        <p:spPr>
          <a:xfrm>
            <a:off x="6828817" y="1556426"/>
            <a:ext cx="3793788" cy="38132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122528.1133"/>
                  <p14:bmkLst>
                    <p14:bmk name="Bookmark 1" time="2075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5"/>
          <a:stretch/>
        </p:blipFill>
        <p:spPr>
          <a:xfrm>
            <a:off x="0" y="0"/>
            <a:ext cx="6186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140"/>
    </mc:Choice>
    <mc:Fallback xmlns="">
      <p:transition advTm="1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42" end="101901.1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4161" y="1517842"/>
            <a:ext cx="2706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rauma Informed;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Curiosity;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Rights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versus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Risk;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accountability;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we can influence positive outcomes for individuals.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2448" y="728473"/>
            <a:ext cx="419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Dealing with Self-Neglect for Practitioners</a:t>
            </a:r>
          </a:p>
        </p:txBody>
      </p:sp>
    </p:spTree>
    <p:extLst>
      <p:ext uri="{BB962C8B-B14F-4D97-AF65-F5344CB8AC3E}">
        <p14:creationId xmlns:p14="http://schemas.microsoft.com/office/powerpoint/2010/main" val="9532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610"/>
    </mc:Choice>
    <mc:Fallback xmlns="">
      <p:transition advTm="2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769" end="74894.1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1867" y="1253067"/>
            <a:ext cx="3217333" cy="1883833"/>
          </a:xfrm>
          <a:prstGeom prst="rect">
            <a:avLst/>
          </a:prstGeom>
          <a:solidFill>
            <a:srgbClr val="69B7D4"/>
          </a:solidFill>
          <a:ln>
            <a:solidFill>
              <a:srgbClr val="69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992283" y="2010317"/>
            <a:ext cx="247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TRAUMA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010"/>
    </mc:Choice>
    <mc:Fallback xmlns="">
      <p:transition advTm="27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2872" y="1596865"/>
            <a:ext cx="2706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Ayrshire Annual Adult Support and Protection Seminar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Preston Shoot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2871" y="1596865"/>
            <a:ext cx="2706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Ayrshire Annual Adult Support and Protection Seminar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Grace Gilling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2871" y="1719976"/>
            <a:ext cx="2706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Trauma Lead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Donna Walker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76" end="33850.11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040"/>
    </mc:Choice>
    <mc:Fallback xmlns="">
      <p:transition advTm="4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9" grpId="1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21867" y="1253067"/>
            <a:ext cx="3217333" cy="1883833"/>
          </a:xfrm>
          <a:prstGeom prst="rect">
            <a:avLst/>
          </a:prstGeom>
          <a:solidFill>
            <a:srgbClr val="69B7D4"/>
          </a:solidFill>
          <a:ln>
            <a:solidFill>
              <a:srgbClr val="69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992283" y="2010317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 NEGLECT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820" end="1230.11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325" y="284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620"/>
    </mc:Choice>
    <mc:Fallback xmlns="">
      <p:transition advTm="3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1867" y="1253067"/>
            <a:ext cx="3217333" cy="1883833"/>
          </a:xfrm>
          <a:prstGeom prst="rect">
            <a:avLst/>
          </a:prstGeom>
          <a:solidFill>
            <a:srgbClr val="69B7D4"/>
          </a:solidFill>
          <a:ln>
            <a:solidFill>
              <a:srgbClr val="69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621866" y="1733318"/>
            <a:ext cx="3217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SHARING; RECORD KEEPING; COMMUNICATION.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10.61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289" y="441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220"/>
    </mc:Choice>
    <mc:Fallback xmlns="">
      <p:transition advClick="0" advTm="1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/>
          <a:stretch/>
        </p:blipFill>
        <p:spPr>
          <a:xfrm>
            <a:off x="5953328" y="0"/>
            <a:ext cx="623867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20" end="89117.61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289" y="44132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0"/>
          <a:stretch/>
        </p:blipFill>
        <p:spPr>
          <a:xfrm>
            <a:off x="0" y="0"/>
            <a:ext cx="59338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0779" y="5043638"/>
            <a:ext cx="6025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71%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200"/>
    </mc:Choice>
    <mc:Fallback xmlns="">
      <p:transition advClick="0" advTm="2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419.69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1180" y="191068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092" y="4138145"/>
            <a:ext cx="4122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 analysis of initial case review and significant case review activity within East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Ayrshire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April 2019 – March 2022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9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550"/>
    </mc:Choice>
    <mc:Fallback>
      <p:transition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13" end="56562.6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289" y="4413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16852"/>
          <a:stretch/>
        </p:blipFill>
        <p:spPr>
          <a:xfrm>
            <a:off x="5397500" y="1155700"/>
            <a:ext cx="6794500" cy="5702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7"/>
          <a:stretch/>
        </p:blipFill>
        <p:spPr>
          <a:xfrm>
            <a:off x="0" y="0"/>
            <a:ext cx="537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450"/>
    </mc:Choice>
    <mc:Fallback xmlns="">
      <p:transition advClick="0" advTm="3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968" end="37158.6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6650" y="544453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6482"/>
          <a:stretch/>
        </p:blipFill>
        <p:spPr>
          <a:xfrm>
            <a:off x="6604000" y="1130300"/>
            <a:ext cx="5588000" cy="572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4"/>
          <a:stretch/>
        </p:blipFill>
        <p:spPr>
          <a:xfrm>
            <a:off x="0" y="0"/>
            <a:ext cx="65405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200" end="28231.6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188" y="544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000"/>
    </mc:Choice>
    <mc:Fallback xmlns="">
      <p:transition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299" end="1982.61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289" y="44132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2"/>
          <a:stretch/>
        </p:blipFill>
        <p:spPr>
          <a:xfrm>
            <a:off x="0" y="0"/>
            <a:ext cx="941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240"/>
    </mc:Choice>
    <mc:Fallback xmlns="">
      <p:transition advClick="0" advTm="2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037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7996" y="389106"/>
            <a:ext cx="419510" cy="419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2" t="16737"/>
          <a:stretch/>
        </p:blipFill>
        <p:spPr>
          <a:xfrm>
            <a:off x="6322978" y="1147864"/>
            <a:ext cx="5869021" cy="5710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7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00"/>
    </mc:Choice>
    <mc:Fallback xmlns="">
      <p:transition advTm="2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500" end="116773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0143" y="321253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5" t="17589"/>
          <a:stretch/>
        </p:blipFill>
        <p:spPr>
          <a:xfrm>
            <a:off x="5700408" y="1206230"/>
            <a:ext cx="6491591" cy="5651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6"/>
          <a:stretch/>
        </p:blipFill>
        <p:spPr>
          <a:xfrm>
            <a:off x="0" y="0"/>
            <a:ext cx="5311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260"/>
    </mc:Choice>
    <mc:Fallback xmlns="">
      <p:transition advTm="2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7891" y="1847273"/>
            <a:ext cx="9301018" cy="3916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97891" y="3436050"/>
            <a:ext cx="9301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EVERYONE’S BUSINESS”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64" end="103785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0143" y="321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990"/>
    </mc:Choice>
    <mc:Fallback xmlns="">
      <p:transition advClick="0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52" end="87394.05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0599" y="321252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17963"/>
          <a:stretch/>
        </p:blipFill>
        <p:spPr>
          <a:xfrm>
            <a:off x="5969000" y="1231900"/>
            <a:ext cx="6223000" cy="562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/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300" end="70093.0521"/>
                  <p14:fade in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0999" y="321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700"/>
    </mc:Choice>
    <mc:Fallback xmlns="">
      <p:transition advTm="3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0" y="3200400"/>
            <a:ext cx="121920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7"/>
          <a:stretch/>
        </p:blipFill>
        <p:spPr>
          <a:xfrm>
            <a:off x="0" y="0"/>
            <a:ext cx="12192000" cy="32893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44" end="48271.0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143" y="321253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9508" y="2548652"/>
            <a:ext cx="15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Locally 86%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0000" y="4703326"/>
            <a:ext cx="24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Nationally &lt;50%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820"/>
    </mc:Choice>
    <mc:Fallback xmlns="">
      <p:transition advTm="2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66" end="23996.0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143" y="321253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4750" y="2206336"/>
            <a:ext cx="200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Self Neglect for Practitioners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280"/>
    </mc:Choice>
    <mc:Fallback xmlns="">
      <p:transition advTm="2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541" end="1841.05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143" y="321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160"/>
    </mc:Choice>
    <mc:Fallback xmlns="">
      <p:transition advTm="2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06"/>
          <a:stretch/>
        </p:blipFill>
        <p:spPr>
          <a:xfrm>
            <a:off x="2844800" y="0"/>
            <a:ext cx="669263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47732" y="1697335"/>
            <a:ext cx="336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FROM REVIEWS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7733" y="2159000"/>
            <a:ext cx="3183467" cy="1007533"/>
          </a:xfrm>
          <a:prstGeom prst="rect">
            <a:avLst/>
          </a:prstGeom>
          <a:solidFill>
            <a:srgbClr val="E6E9ED"/>
          </a:solidFill>
          <a:ln>
            <a:solidFill>
              <a:srgbClr val="E6E9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147734" y="2159000"/>
            <a:ext cx="336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Care inspectorate’s national Triennial review of Initial Case Reviews and significant case reviews for adults (2019 – 2022)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45" end="60971.69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1180" y="191068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6"/>
          <a:stretch/>
        </p:blipFill>
        <p:spPr>
          <a:xfrm>
            <a:off x="6191115" y="377687"/>
            <a:ext cx="512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5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450"/>
    </mc:Choice>
    <mc:Fallback>
      <p:transition advTm="1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04167E-6 -2.59259E-6 L -0.15729 -2.59259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7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178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24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00"/>
    </mc:Choice>
    <mc:Fallback xmlns="">
      <p:transition advTm="1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00" end="71075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24736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7"/>
          <a:stretch/>
        </p:blipFill>
        <p:spPr>
          <a:xfrm>
            <a:off x="0" y="0"/>
            <a:ext cx="604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100"/>
    </mc:Choice>
    <mc:Fallback xmlns="">
      <p:transition advTm="3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5586" y="2123209"/>
            <a:ext cx="200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Crossing The Acts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03" end="55919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24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160"/>
    </mc:Choice>
    <mc:Fallback xmlns="">
      <p:transition advTm="1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59" end="42557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247362"/>
            <a:ext cx="487363" cy="4873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1867" y="1253067"/>
            <a:ext cx="3217333" cy="1883833"/>
          </a:xfrm>
          <a:prstGeom prst="rect">
            <a:avLst/>
          </a:prstGeom>
          <a:solidFill>
            <a:srgbClr val="69B7D4"/>
          </a:solidFill>
          <a:ln>
            <a:solidFill>
              <a:srgbClr val="69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621866" y="1733318"/>
            <a:ext cx="3217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MINIMAL FORWARD</a:t>
            </a:r>
          </a:p>
          <a:p>
            <a:pPr algn="ctr"/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60"/>
    </mc:Choice>
    <mc:Fallback xmlns="">
      <p:transition advTm="1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3643" y="1751632"/>
            <a:ext cx="23847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Legislative Pathways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ASP and Mental Health Coordinator</a:t>
            </a:r>
          </a:p>
          <a:p>
            <a:pPr algn="ctr"/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421" end="1638.7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2473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190"/>
    </mc:Choice>
    <mc:Fallback xmlns="">
      <p:transition advTm="40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418.86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434" y="395144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5" t="17508"/>
          <a:stretch/>
        </p:blipFill>
        <p:spPr>
          <a:xfrm>
            <a:off x="5975926" y="1200726"/>
            <a:ext cx="6216073" cy="5657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/>
          <a:stretch/>
        </p:blipFill>
        <p:spPr>
          <a:xfrm>
            <a:off x="0" y="0"/>
            <a:ext cx="591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27884.86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434" y="395144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8" t="17102"/>
          <a:stretch/>
        </p:blipFill>
        <p:spPr>
          <a:xfrm>
            <a:off x="6520070" y="1172816"/>
            <a:ext cx="5671930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530"/>
    </mc:Choice>
    <mc:Fallback xmlns="">
      <p:transition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34" end="366.86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2434" y="395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0"/>
    </mc:Choice>
    <mc:Fallback xmlns="">
      <p:transition spd="slow" advTm="2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 0 L 0.43828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57" y="191068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9"/>
          <a:stretch/>
        </p:blipFill>
        <p:spPr>
          <a:xfrm>
            <a:off x="7961222" y="191068"/>
            <a:ext cx="5339729" cy="5865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6"/>
          <a:stretch/>
        </p:blipFill>
        <p:spPr>
          <a:xfrm>
            <a:off x="2607020" y="191068"/>
            <a:ext cx="4961104" cy="586577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93" end="39265.6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1180" y="191068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908" y="3358458"/>
            <a:ext cx="138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clear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tone and shift in language</a:t>
            </a:r>
          </a:p>
        </p:txBody>
      </p:sp>
    </p:spTree>
    <p:extLst>
      <p:ext uri="{BB962C8B-B14F-4D97-AF65-F5344CB8AC3E}">
        <p14:creationId xmlns:p14="http://schemas.microsoft.com/office/powerpoint/2010/main" val="42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710"/>
    </mc:Choice>
    <mc:Fallback xmlns="">
      <p:transition advTm="1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699" end="18306.69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1180" y="191068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338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Purpose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960"/>
    </mc:Choice>
    <mc:Fallback xmlns="">
      <p:transition advTm="2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658" end="1775.69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1180" y="178368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1193800"/>
            <a:ext cx="8150578" cy="458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992187"/>
            <a:ext cx="850900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530"/>
    </mc:Choice>
    <mc:Fallback xmlns="">
      <p:transition advTm="1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808.31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3962" y="385906"/>
            <a:ext cx="487363" cy="487363"/>
          </a:xfrm>
          <a:prstGeom prst="rect">
            <a:avLst/>
          </a:prstGeom>
        </p:spPr>
      </p:pic>
      <p:pic>
        <p:nvPicPr>
          <p:cNvPr id="5" name="Picture 4" descr="Untitled design (15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491"/>
            <a:ext cx="12191999" cy="535021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021305" y="1909011"/>
            <a:ext cx="1828800" cy="529389"/>
          </a:xfrm>
          <a:prstGeom prst="rect">
            <a:avLst/>
          </a:prstGeom>
          <a:solidFill>
            <a:srgbClr val="E28983"/>
          </a:solidFill>
          <a:ln>
            <a:solidFill>
              <a:srgbClr val="E28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277852" y="1909010"/>
            <a:ext cx="1828800" cy="529389"/>
          </a:xfrm>
          <a:prstGeom prst="rect">
            <a:avLst/>
          </a:prstGeom>
          <a:solidFill>
            <a:srgbClr val="E28983"/>
          </a:solidFill>
          <a:ln>
            <a:solidFill>
              <a:srgbClr val="E28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534399" y="1909010"/>
            <a:ext cx="1828800" cy="529389"/>
          </a:xfrm>
          <a:prstGeom prst="rect">
            <a:avLst/>
          </a:prstGeom>
          <a:solidFill>
            <a:srgbClr val="E28983"/>
          </a:solidFill>
          <a:ln>
            <a:solidFill>
              <a:srgbClr val="E28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64104" y="3207225"/>
            <a:ext cx="2645946" cy="1783875"/>
          </a:xfrm>
          <a:prstGeom prst="rect">
            <a:avLst/>
          </a:prstGeom>
          <a:solidFill>
            <a:srgbClr val="EFC6C0"/>
          </a:solidFill>
          <a:ln>
            <a:solidFill>
              <a:srgbClr val="EFC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73026" y="3207224"/>
            <a:ext cx="2645946" cy="1783875"/>
          </a:xfrm>
          <a:prstGeom prst="rect">
            <a:avLst/>
          </a:prstGeom>
          <a:solidFill>
            <a:srgbClr val="EFC6C0"/>
          </a:solidFill>
          <a:ln>
            <a:solidFill>
              <a:srgbClr val="EFC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81948" y="3207223"/>
            <a:ext cx="2645946" cy="1783875"/>
          </a:xfrm>
          <a:prstGeom prst="rect">
            <a:avLst/>
          </a:prstGeom>
          <a:solidFill>
            <a:srgbClr val="EFC6C0"/>
          </a:solidFill>
          <a:ln>
            <a:solidFill>
              <a:srgbClr val="EFC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311564" y="1976582"/>
            <a:ext cx="3038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YEAR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9846" y="1976582"/>
            <a:ext cx="3038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9833" y="1989038"/>
            <a:ext cx="3038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YEAR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1563" y="3021448"/>
            <a:ext cx="3038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April 2019 –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request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2867" y="3021447"/>
            <a:ext cx="3038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April 2020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31 March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5205" y="3092393"/>
            <a:ext cx="3038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April 2021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31 March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requests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290"/>
    </mc:Choice>
    <mc:Fallback xmlns="">
      <p:transition advTm="2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92" end="87650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962" y="38590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6854" y="5384800"/>
            <a:ext cx="59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57%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5860" y="5384800"/>
            <a:ext cx="59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231" y="5586821"/>
            <a:ext cx="15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Self Neglect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8724" y="5617598"/>
            <a:ext cx="15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Neglect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000"/>
    </mc:Choice>
    <mc:Fallback xmlns="">
      <p:transition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254908" y="2904252"/>
            <a:ext cx="15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86%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6"/>
          <a:stretch/>
        </p:blipFill>
        <p:spPr>
          <a:xfrm>
            <a:off x="0" y="3492500"/>
            <a:ext cx="12192000" cy="3365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0"/>
          <a:stretch/>
        </p:blipFill>
        <p:spPr>
          <a:xfrm>
            <a:off x="0" y="38100"/>
            <a:ext cx="12192000" cy="3454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50" end="68151.31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962" y="385906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54908" y="4721860"/>
            <a:ext cx="152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00"/>
    </mc:Choice>
    <mc:Fallback xmlns="">
      <p:transition advTm="1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232</Words>
  <Application>Microsoft Office PowerPoint</Application>
  <PresentationFormat>Widescreen</PresentationFormat>
  <Paragraphs>82</Paragraphs>
  <Slides>37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McPike, Andrena</dc:creator>
  <cp:lastModifiedBy>Brock, Lisa</cp:lastModifiedBy>
  <cp:revision>15</cp:revision>
  <dcterms:created xsi:type="dcterms:W3CDTF">2023-05-15T05:54:05Z</dcterms:created>
  <dcterms:modified xsi:type="dcterms:W3CDTF">2023-06-05T10:51:48Z</dcterms:modified>
</cp:coreProperties>
</file>